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2"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1C54"/>
    <a:srgbClr val="9419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41"/>
  </p:normalViewPr>
  <p:slideViewPr>
    <p:cSldViewPr snapToGrid="0" snapToObjects="1">
      <p:cViewPr varScale="1">
        <p:scale>
          <a:sx n="109" d="100"/>
          <a:sy n="109" d="100"/>
        </p:scale>
        <p:origin x="6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descr="Shape, rectangle&#10;&#10;Description automatically generated">
            <a:extLst>
              <a:ext uri="{FF2B5EF4-FFF2-40B4-BE49-F238E27FC236}">
                <a16:creationId xmlns:a16="http://schemas.microsoft.com/office/drawing/2014/main" id="{D0E3B747-B3EE-6247-9F44-7273C9EBF956}"/>
              </a:ext>
            </a:extLst>
          </p:cNvPr>
          <p:cNvPicPr>
            <a:picLocks noChangeAspect="1"/>
          </p:cNvPicPr>
          <p:nvPr userDrawn="1"/>
        </p:nvPicPr>
        <p:blipFill>
          <a:blip r:embed="rId2"/>
          <a:stretch>
            <a:fillRect/>
          </a:stretch>
        </p:blipFill>
        <p:spPr>
          <a:xfrm>
            <a:off x="0" y="-94129"/>
            <a:ext cx="12191208" cy="6952129"/>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Shape, rectangle&#10;&#10;Description automatically generated">
            <a:extLst>
              <a:ext uri="{FF2B5EF4-FFF2-40B4-BE49-F238E27FC236}">
                <a16:creationId xmlns:a16="http://schemas.microsoft.com/office/drawing/2014/main" id="{D4E6FA89-9D52-7843-B74B-8949062A486D}"/>
              </a:ext>
            </a:extLst>
          </p:cNvPr>
          <p:cNvPicPr>
            <a:picLocks noChangeAspect="1"/>
          </p:cNvPicPr>
          <p:nvPr userDrawn="1"/>
        </p:nvPicPr>
        <p:blipFill>
          <a:blip r:embed="rId3"/>
          <a:stretch>
            <a:fillRect/>
          </a:stretch>
        </p:blipFill>
        <p:spPr>
          <a:xfrm>
            <a:off x="0" y="-94129"/>
            <a:ext cx="12191208" cy="6952129"/>
          </a:xfrm>
          <a:prstGeom prst="rect">
            <a:avLst/>
          </a:prstGeom>
        </p:spPr>
      </p:pic>
    </p:spTree>
  </p:cSld>
  <p:clrMap bg1="lt1" tx1="dk1" bg2="lt2" tx2="dk2" accent1="accent1" accent2="accent2" accent3="accent3" accent4="accent4" accent5="accent5" accent6="accent6" hlink="hlink" folHlink="folHlink"/>
  <p:sldLayoutIdLst>
    <p:sldLayoutId id="2147483743" r:id="rId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 blackboard&#10;&#10;Description automatically generated">
            <a:extLst>
              <a:ext uri="{FF2B5EF4-FFF2-40B4-BE49-F238E27FC236}">
                <a16:creationId xmlns:a16="http://schemas.microsoft.com/office/drawing/2014/main" id="{B37A3AC2-A1FC-854E-BB28-74DEC15AED02}"/>
              </a:ext>
            </a:extLst>
          </p:cNvPr>
          <p:cNvPicPr>
            <a:picLocks noChangeAspect="1"/>
          </p:cNvPicPr>
          <p:nvPr/>
        </p:nvPicPr>
        <p:blipFill>
          <a:blip r:embed="rId2"/>
          <a:stretch>
            <a:fillRect/>
          </a:stretch>
        </p:blipFill>
        <p:spPr>
          <a:xfrm>
            <a:off x="0" y="-1"/>
            <a:ext cx="12192000" cy="6952581"/>
          </a:xfrm>
          <a:prstGeom prst="rect">
            <a:avLst/>
          </a:prstGeom>
        </p:spPr>
      </p:pic>
      <p:sp>
        <p:nvSpPr>
          <p:cNvPr id="5" name="Title 1">
            <a:extLst>
              <a:ext uri="{FF2B5EF4-FFF2-40B4-BE49-F238E27FC236}">
                <a16:creationId xmlns:a16="http://schemas.microsoft.com/office/drawing/2014/main" id="{98BD12E4-D55C-DC4A-A344-7D0F45B03483}"/>
              </a:ext>
            </a:extLst>
          </p:cNvPr>
          <p:cNvSpPr txBox="1">
            <a:spLocks/>
          </p:cNvSpPr>
          <p:nvPr/>
        </p:nvSpPr>
        <p:spPr>
          <a:xfrm>
            <a:off x="642938" y="3476290"/>
            <a:ext cx="10958512" cy="672973"/>
          </a:xfrm>
          <a:prstGeom prst="rect">
            <a:avLst/>
          </a:prstGeom>
        </p:spPr>
        <p:txBody>
          <a:bodyPr anchor="t">
            <a:normAutofit lnSpcReduction="10000"/>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algn="ctr"/>
            <a:r>
              <a:rPr lang="en-US" sz="4000" b="1" dirty="0">
                <a:solidFill>
                  <a:schemeClr val="bg1"/>
                </a:solidFill>
                <a:latin typeface="Verdana" panose="020B0604030504040204" pitchFamily="34" charset="0"/>
                <a:ea typeface="Verdana" panose="020B0604030504040204" pitchFamily="34" charset="0"/>
                <a:cs typeface="Verdana" panose="020B0604030504040204" pitchFamily="34" charset="0"/>
              </a:rPr>
              <a:t>Presentation Title</a:t>
            </a:r>
          </a:p>
        </p:txBody>
      </p:sp>
      <p:sp>
        <p:nvSpPr>
          <p:cNvPr id="6" name="Subtitle 2">
            <a:extLst>
              <a:ext uri="{FF2B5EF4-FFF2-40B4-BE49-F238E27FC236}">
                <a16:creationId xmlns:a16="http://schemas.microsoft.com/office/drawing/2014/main" id="{E45DF07A-9518-4C42-87F1-D8072193F117}"/>
              </a:ext>
            </a:extLst>
          </p:cNvPr>
          <p:cNvSpPr txBox="1">
            <a:spLocks/>
          </p:cNvSpPr>
          <p:nvPr/>
        </p:nvSpPr>
        <p:spPr>
          <a:xfrm>
            <a:off x="1524000" y="4260406"/>
            <a:ext cx="9144000" cy="246981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baseline="0">
                <a:solidFill>
                  <a:srgbClr val="083B3B"/>
                </a:solidFill>
                <a:latin typeface="Verdana" panose="020B0604030504040204" pitchFamily="34"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baseline="0">
                <a:solidFill>
                  <a:srgbClr val="083B3B"/>
                </a:solidFill>
                <a:latin typeface="Verdana" panose="020B0604030504040204" pitchFamily="34" charset="0"/>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baseline="0">
                <a:solidFill>
                  <a:srgbClr val="083B3B"/>
                </a:solidFill>
                <a:latin typeface="Verdana" panose="020B0604030504040204" pitchFamily="34" charset="0"/>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baseline="0">
                <a:solidFill>
                  <a:srgbClr val="083B3B"/>
                </a:solidFill>
                <a:latin typeface="Verdana" panose="020B0604030504040204" pitchFamily="34" charset="0"/>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baseline="0">
                <a:solidFill>
                  <a:srgbClr val="083B3B"/>
                </a:solidFill>
                <a:latin typeface="Verdana" panose="020B060403050404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solidFill>
                  <a:schemeClr val="bg1"/>
                </a:solidFill>
                <a:ea typeface="Verdana" panose="020B0604030504040204" pitchFamily="34" charset="0"/>
                <a:cs typeface="Verdana" panose="020B0604030504040204" pitchFamily="34" charset="0"/>
              </a:rPr>
              <a:t>Presentation Subtitle</a:t>
            </a:r>
          </a:p>
          <a:p>
            <a:endParaRPr lang="en-US" b="1" dirty="0">
              <a:solidFill>
                <a:srgbClr val="50635C"/>
              </a:solidFill>
              <a:ea typeface="Verdana" panose="020B0604030504040204" pitchFamily="34" charset="0"/>
              <a:cs typeface="Verdana" panose="020B0604030504040204" pitchFamily="34" charset="0"/>
            </a:endParaRPr>
          </a:p>
          <a:p>
            <a:r>
              <a:rPr lang="en-US" b="1" dirty="0">
                <a:solidFill>
                  <a:schemeClr val="bg1"/>
                </a:solidFill>
                <a:ea typeface="Verdana" panose="020B0604030504040204" pitchFamily="34" charset="0"/>
                <a:cs typeface="Verdana" panose="020B0604030504040204" pitchFamily="34" charset="0"/>
              </a:rPr>
              <a:t>Fonts: </a:t>
            </a:r>
            <a:r>
              <a:rPr lang="en-US" dirty="0">
                <a:solidFill>
                  <a:schemeClr val="bg1"/>
                </a:solidFill>
                <a:ea typeface="Verdana" panose="020B0604030504040204" pitchFamily="34" charset="0"/>
                <a:cs typeface="Verdana" panose="020B0604030504040204" pitchFamily="34" charset="0"/>
              </a:rPr>
              <a:t>Verdana Regular </a:t>
            </a:r>
            <a:r>
              <a:rPr lang="en-US" b="1" dirty="0">
                <a:solidFill>
                  <a:schemeClr val="bg1"/>
                </a:solidFill>
                <a:ea typeface="Verdana" panose="020B0604030504040204" pitchFamily="34" charset="0"/>
                <a:cs typeface="Verdana" panose="020B0604030504040204" pitchFamily="34" charset="0"/>
              </a:rPr>
              <a:t>&amp; Bold</a:t>
            </a:r>
          </a:p>
          <a:p>
            <a:endParaRPr lang="en-US" b="1" dirty="0">
              <a:solidFill>
                <a:srgbClr val="50635C"/>
              </a:solidFill>
              <a:ea typeface="Verdana" panose="020B0604030504040204" pitchFamily="34" charset="0"/>
              <a:cs typeface="Verdana" panose="020B0604030504040204" pitchFamily="34" charset="0"/>
            </a:endParaRPr>
          </a:p>
          <a:p>
            <a:r>
              <a:rPr lang="en-US" b="1" dirty="0">
                <a:solidFill>
                  <a:schemeClr val="bg1"/>
                </a:solidFill>
                <a:ea typeface="Verdana" panose="020B0604030504040204" pitchFamily="34" charset="0"/>
                <a:cs typeface="Verdana" panose="020B0604030504040204" pitchFamily="34" charset="0"/>
              </a:rPr>
              <a:t>Presenter </a:t>
            </a:r>
            <a:r>
              <a:rPr lang="en-US" dirty="0">
                <a:solidFill>
                  <a:schemeClr val="bg1"/>
                </a:solidFill>
                <a:ea typeface="Verdana" panose="020B0604030504040204" pitchFamily="34" charset="0"/>
                <a:cs typeface="Verdana" panose="020B0604030504040204" pitchFamily="34" charset="0"/>
              </a:rPr>
              <a:t>// Presenter Info</a:t>
            </a:r>
          </a:p>
          <a:p>
            <a:r>
              <a:rPr lang="en-US" b="1" dirty="0">
                <a:solidFill>
                  <a:schemeClr val="bg1"/>
                </a:solidFill>
                <a:ea typeface="Verdana" panose="020B0604030504040204" pitchFamily="34" charset="0"/>
                <a:cs typeface="Verdana" panose="020B0604030504040204" pitchFamily="34" charset="0"/>
              </a:rPr>
              <a:t>Presenter </a:t>
            </a:r>
            <a:r>
              <a:rPr lang="en-US" dirty="0">
                <a:solidFill>
                  <a:schemeClr val="bg1"/>
                </a:solidFill>
                <a:ea typeface="Verdana" panose="020B0604030504040204" pitchFamily="34" charset="0"/>
                <a:cs typeface="Verdana" panose="020B0604030504040204" pitchFamily="34" charset="0"/>
              </a:rPr>
              <a:t>// Presenter Info</a:t>
            </a:r>
            <a:endParaRPr lang="en-US" b="1" dirty="0">
              <a:solidFill>
                <a:schemeClr val="bg1"/>
              </a:solidFill>
              <a:ea typeface="Verdana" panose="020B0604030504040204" pitchFamily="34" charset="0"/>
              <a:cs typeface="Verdana" panose="020B0604030504040204" pitchFamily="34" charset="0"/>
            </a:endParaRPr>
          </a:p>
          <a:p>
            <a:endParaRPr lang="en-US" b="1" dirty="0">
              <a:solidFill>
                <a:srgbClr val="50635C"/>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304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B5E7-CA2C-8141-8FF4-7D2975D905D8}"/>
              </a:ext>
            </a:extLst>
          </p:cNvPr>
          <p:cNvSpPr txBox="1">
            <a:spLocks/>
          </p:cNvSpPr>
          <p:nvPr/>
        </p:nvSpPr>
        <p:spPr>
          <a:xfrm>
            <a:off x="216694" y="901088"/>
            <a:ext cx="11758612" cy="728662"/>
          </a:xfrm>
          <a:prstGeom prst="rect">
            <a:avLst/>
          </a:prstGeom>
        </p:spPr>
        <p:txBody>
          <a:bodyPr vert="horz" anchor="t">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z="4000" b="1" dirty="0">
                <a:solidFill>
                  <a:srgbClr val="9419B2"/>
                </a:solidFill>
                <a:latin typeface="Verdana" panose="020B0604030504040204" pitchFamily="34" charset="0"/>
                <a:ea typeface="Verdana" panose="020B0604030504040204" pitchFamily="34" charset="0"/>
                <a:cs typeface="Verdana" panose="020B0604030504040204" pitchFamily="34" charset="0"/>
              </a:rPr>
              <a:t>Land Acknowledgement</a:t>
            </a:r>
            <a:endParaRPr lang="en-US" sz="2000" dirty="0">
              <a:solidFill>
                <a:srgbClr val="9419B2"/>
              </a:solidFill>
              <a:latin typeface="Verdana" panose="020B0604030504040204" pitchFamily="34" charset="0"/>
              <a:ea typeface="Verdana" panose="020B0604030504040204" pitchFamily="34" charset="0"/>
              <a:cs typeface="Verdana" panose="020B0604030504040204" pitchFamily="34" charset="0"/>
            </a:endParaRPr>
          </a:p>
        </p:txBody>
      </p:sp>
      <p:sp>
        <p:nvSpPr>
          <p:cNvPr id="3" name="Subtitle 2">
            <a:extLst>
              <a:ext uri="{FF2B5EF4-FFF2-40B4-BE49-F238E27FC236}">
                <a16:creationId xmlns:a16="http://schemas.microsoft.com/office/drawing/2014/main" id="{BA2385CC-CCF7-9D43-8158-092F8D2A4D2C}"/>
              </a:ext>
            </a:extLst>
          </p:cNvPr>
          <p:cNvSpPr txBox="1">
            <a:spLocks/>
          </p:cNvSpPr>
          <p:nvPr/>
        </p:nvSpPr>
        <p:spPr>
          <a:xfrm>
            <a:off x="216694" y="1650784"/>
            <a:ext cx="11758612" cy="4071667"/>
          </a:xfrm>
          <a:prstGeom prst="rect">
            <a:avLst/>
          </a:prstGeom>
        </p:spPr>
        <p:txBody>
          <a:bodyPr>
            <a:normAutofit fontScale="77500" lnSpcReduction="200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ACPA honors with gratitude the traditional homelands of the Houma, Choctaw, and Chitimacha peoples upon which we gather today. Before New Orleans was New Orleans, and in fact, before Louisiana was Louisiana, this land was known to the Indigenous people as </a:t>
            </a:r>
            <a:r>
              <a:rPr lang="en-US" b="0" dirty="0" err="1">
                <a:solidFill>
                  <a:srgbClr val="331C54"/>
                </a:solidFill>
                <a:latin typeface="Verdana" panose="020B0604030504040204" pitchFamily="34" charset="0"/>
                <a:ea typeface="Verdana" panose="020B0604030504040204" pitchFamily="34" charset="0"/>
                <a:cs typeface="Verdana" panose="020B0604030504040204" pitchFamily="34" charset="0"/>
              </a:rPr>
              <a:t>Bulbancha</a:t>
            </a: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 “the place of other tongues”.  This land was the traditional hunting, trading and residential grounds of these Indigenous people. It is on this land that the Houma people established what is known as the French Market, which still exists today. Bayou St. John, which runs through today’s City Park, was a major trading ground for the Houma and other Southeastern Tribes. The sacred ground of the Congo Square is where the Houma people held their Green Corn Ceremony – these histories must not be forgotten.</a:t>
            </a:r>
          </a:p>
          <a:p>
            <a:b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b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We meet humbly today in the traditions of Indigenous trade on the Mississippi River, exchanging knowledge and resources with each other. We acknowledge the painful history of genocide and forced removal from this territory, and we honor and respect the many diverse Indigenous peoples who continue to cultivate relationships to this land on which we gather.</a:t>
            </a:r>
          </a:p>
          <a:p>
            <a:b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b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By acknowledging the land and in recognition of modern and historical settler colonialism, including that perpetrated by North American institutions of higher education, ACPA actively commits to supporting higher education in decolonizing their practice and scholarship through our mission, values, and the Strategic Imperative for Racial Justice and Decolonization.</a:t>
            </a:r>
          </a:p>
        </p:txBody>
      </p:sp>
    </p:spTree>
    <p:extLst>
      <p:ext uri="{BB962C8B-B14F-4D97-AF65-F5344CB8AC3E}">
        <p14:creationId xmlns:p14="http://schemas.microsoft.com/office/powerpoint/2010/main" val="2052650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B5E7-CA2C-8141-8FF4-7D2975D905D8}"/>
              </a:ext>
            </a:extLst>
          </p:cNvPr>
          <p:cNvSpPr txBox="1">
            <a:spLocks/>
          </p:cNvSpPr>
          <p:nvPr/>
        </p:nvSpPr>
        <p:spPr>
          <a:xfrm>
            <a:off x="216694" y="659042"/>
            <a:ext cx="11758612" cy="728662"/>
          </a:xfrm>
          <a:prstGeom prst="rect">
            <a:avLst/>
          </a:prstGeom>
        </p:spPr>
        <p:txBody>
          <a:bodyPr vert="horz" anchor="t">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z="4000" b="1" dirty="0">
                <a:solidFill>
                  <a:srgbClr val="9419B2"/>
                </a:solidFill>
                <a:latin typeface="Verdana" panose="020B0604030504040204" pitchFamily="34" charset="0"/>
                <a:ea typeface="Verdana" panose="020B0604030504040204" pitchFamily="34" charset="0"/>
                <a:cs typeface="Verdana" panose="020B0604030504040204" pitchFamily="34" charset="0"/>
              </a:rPr>
              <a:t>Land Acknowledgement</a:t>
            </a:r>
            <a:endParaRPr lang="en-US" sz="2000" dirty="0">
              <a:solidFill>
                <a:srgbClr val="9419B2"/>
              </a:solidFill>
              <a:latin typeface="Verdana" panose="020B0604030504040204" pitchFamily="34" charset="0"/>
              <a:ea typeface="Verdana" panose="020B0604030504040204" pitchFamily="34" charset="0"/>
              <a:cs typeface="Verdana" panose="020B0604030504040204" pitchFamily="34" charset="0"/>
            </a:endParaRPr>
          </a:p>
        </p:txBody>
      </p:sp>
      <p:sp>
        <p:nvSpPr>
          <p:cNvPr id="3" name="Subtitle 2">
            <a:extLst>
              <a:ext uri="{FF2B5EF4-FFF2-40B4-BE49-F238E27FC236}">
                <a16:creationId xmlns:a16="http://schemas.microsoft.com/office/drawing/2014/main" id="{BA2385CC-CCF7-9D43-8158-092F8D2A4D2C}"/>
              </a:ext>
            </a:extLst>
          </p:cNvPr>
          <p:cNvSpPr txBox="1">
            <a:spLocks/>
          </p:cNvSpPr>
          <p:nvPr/>
        </p:nvSpPr>
        <p:spPr>
          <a:xfrm>
            <a:off x="216694" y="1680882"/>
            <a:ext cx="11758612" cy="4020535"/>
          </a:xfrm>
          <a:prstGeom prst="rect">
            <a:avLst/>
          </a:prstGeom>
        </p:spPr>
        <p:txBody>
          <a:bodyPr wrap="square">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a:solidFill>
                  <a:srgbClr val="331C54"/>
                </a:solidFill>
                <a:latin typeface="Verdana" panose="020B0604030504040204" pitchFamily="34" charset="0"/>
                <a:ea typeface="Verdana" panose="020B0604030504040204" pitchFamily="34" charset="0"/>
                <a:cs typeface="Verdana" panose="020B0604030504040204" pitchFamily="34" charset="0"/>
              </a:rPr>
              <a:t>Presenters, please insert your prepared Land Acknowledgement here.</a:t>
            </a:r>
          </a:p>
          <a:p>
            <a:endParaRPr lang="en-US" dirty="0">
              <a:solidFill>
                <a:srgbClr val="331C54"/>
              </a:solidFill>
              <a:latin typeface="Verdana" panose="020B0604030504040204" pitchFamily="34" charset="0"/>
              <a:ea typeface="Verdana" panose="020B0604030504040204" pitchFamily="34" charset="0"/>
              <a:cs typeface="Verdana" panose="020B0604030504040204" pitchFamily="34" charset="0"/>
            </a:endParaRPr>
          </a:p>
          <a:p>
            <a:r>
              <a:rPr lang="en-US" b="0" dirty="0">
                <a:solidFill>
                  <a:srgbClr val="331C54"/>
                </a:solidFill>
                <a:ea typeface="Verdana" panose="020B0604030504040204" pitchFamily="34" charset="0"/>
                <a:cs typeface="Verdana" panose="020B0604030504040204" pitchFamily="34" charset="0"/>
              </a:rPr>
              <a:t>Visit the Presenter Resources webpage on the ACPA23 website for information and resources on preparing a Land Acknowledgement.</a:t>
            </a:r>
          </a:p>
          <a:p>
            <a:endParaRPr lang="en-US" dirty="0">
              <a:solidFill>
                <a:srgbClr val="331C54"/>
              </a:solidFill>
              <a:latin typeface="Verdana" panose="020B0604030504040204" pitchFamily="34" charset="0"/>
              <a:ea typeface="Verdana" panose="020B0604030504040204" pitchFamily="34" charset="0"/>
              <a:cs typeface="Verdana" panose="020B0604030504040204" pitchFamily="34" charset="0"/>
            </a:endParaRPr>
          </a:p>
          <a:p>
            <a:r>
              <a:rPr lang="en-US" i="1" dirty="0">
                <a:solidFill>
                  <a:srgbClr val="331C54"/>
                </a:solidFill>
                <a:latin typeface="Verdana" panose="020B0604030504040204" pitchFamily="34" charset="0"/>
                <a:ea typeface="Verdana" panose="020B0604030504040204" pitchFamily="34" charset="0"/>
                <a:cs typeface="Verdana" panose="020B0604030504040204" pitchFamily="34" charset="0"/>
              </a:rPr>
              <a:t>*all content must fit in white space only</a:t>
            </a:r>
          </a:p>
        </p:txBody>
      </p:sp>
    </p:spTree>
    <p:extLst>
      <p:ext uri="{BB962C8B-B14F-4D97-AF65-F5344CB8AC3E}">
        <p14:creationId xmlns:p14="http://schemas.microsoft.com/office/powerpoint/2010/main" val="1838091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988C7E9-7FC0-5E48-9FB4-19D22FC26954}"/>
              </a:ext>
            </a:extLst>
          </p:cNvPr>
          <p:cNvSpPr txBox="1">
            <a:spLocks/>
          </p:cNvSpPr>
          <p:nvPr/>
        </p:nvSpPr>
        <p:spPr>
          <a:xfrm>
            <a:off x="216694" y="618701"/>
            <a:ext cx="11758612" cy="728662"/>
          </a:xfrm>
          <a:prstGeom prst="rect">
            <a:avLst/>
          </a:prstGeom>
        </p:spPr>
        <p:txBody>
          <a:bodyPr vert="horz" anchor="t">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z="4000" b="1" dirty="0">
                <a:solidFill>
                  <a:srgbClr val="9419B2"/>
                </a:solidFill>
                <a:latin typeface="Verdana" panose="020B0604030504040204" pitchFamily="34" charset="0"/>
                <a:ea typeface="Verdana" panose="020B0604030504040204" pitchFamily="34" charset="0"/>
                <a:cs typeface="Verdana" panose="020B0604030504040204" pitchFamily="34" charset="0"/>
              </a:rPr>
              <a:t>Inclusive Language</a:t>
            </a:r>
            <a:endParaRPr lang="en-US" sz="2000" b="1" dirty="0">
              <a:solidFill>
                <a:srgbClr val="9419B2"/>
              </a:solidFill>
              <a:latin typeface="Verdana" panose="020B0604030504040204" pitchFamily="34" charset="0"/>
              <a:ea typeface="Verdana" panose="020B0604030504040204" pitchFamily="34" charset="0"/>
              <a:cs typeface="Verdana" panose="020B0604030504040204" pitchFamily="34" charset="0"/>
            </a:endParaRPr>
          </a:p>
        </p:txBody>
      </p:sp>
      <p:sp>
        <p:nvSpPr>
          <p:cNvPr id="7" name="Subtitle 2">
            <a:extLst>
              <a:ext uri="{FF2B5EF4-FFF2-40B4-BE49-F238E27FC236}">
                <a16:creationId xmlns:a16="http://schemas.microsoft.com/office/drawing/2014/main" id="{9C04E19A-4221-6F44-8922-45179F02283C}"/>
              </a:ext>
            </a:extLst>
          </p:cNvPr>
          <p:cNvSpPr txBox="1">
            <a:spLocks/>
          </p:cNvSpPr>
          <p:nvPr/>
        </p:nvSpPr>
        <p:spPr>
          <a:xfrm>
            <a:off x="216694" y="1600200"/>
            <a:ext cx="11758612" cy="3805177"/>
          </a:xfrm>
          <a:prstGeom prst="rect">
            <a:avLst/>
          </a:prstGeom>
        </p:spPr>
        <p:txBody>
          <a:bodyPr>
            <a:normAutofit fontScale="92500" lnSpcReduction="100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a:solidFill>
                  <a:srgbClr val="331C54"/>
                </a:solidFill>
                <a:latin typeface="Verdana" panose="020B0604030504040204" pitchFamily="34" charset="0"/>
                <a:ea typeface="Verdana" panose="020B0604030504040204" pitchFamily="34" charset="0"/>
                <a:cs typeface="Verdana" panose="020B0604030504040204" pitchFamily="34" charset="0"/>
              </a:rPr>
              <a:t>#ACPA23 provides an opportunity to discuss concepts that span a variety of audiences and contexts in higher, post-secondary, and tertiary education. </a:t>
            </a:r>
          </a:p>
          <a:p>
            <a:endParaRPr lang="en-US" dirty="0">
              <a:solidFill>
                <a:srgbClr val="331C54"/>
              </a:solidFill>
              <a:latin typeface="Verdana" panose="020B0604030504040204" pitchFamily="34" charset="0"/>
              <a:ea typeface="Verdana" panose="020B0604030504040204" pitchFamily="34" charset="0"/>
              <a:cs typeface="Verdana" panose="020B0604030504040204" pitchFamily="34" charset="0"/>
            </a:endParaRPr>
          </a:p>
          <a:p>
            <a:r>
              <a:rPr lang="en-US" dirty="0">
                <a:solidFill>
                  <a:srgbClr val="331C54"/>
                </a:solidFill>
                <a:latin typeface="Verdana" panose="020B0604030504040204" pitchFamily="34" charset="0"/>
                <a:ea typeface="Verdana" panose="020B0604030504040204" pitchFamily="34" charset="0"/>
                <a:cs typeface="Verdana" panose="020B0604030504040204" pitchFamily="34" charset="0"/>
              </a:rPr>
              <a:t>As such, we ask that session participants:</a:t>
            </a:r>
          </a:p>
          <a:p>
            <a:pPr marL="342900" indent="-342900">
              <a:buFont typeface="Arial" pitchFamily="34" charset="0"/>
              <a:buChar char="•"/>
            </a:pP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Recognize individual gender pronoun use</a:t>
            </a:r>
          </a:p>
          <a:p>
            <a:pPr marL="342900" indent="-342900">
              <a:buFont typeface="Arial" pitchFamily="34" charset="0"/>
              <a:buChar char="•"/>
            </a:pP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Utilize contemporary and relevant language around social identities</a:t>
            </a:r>
          </a:p>
          <a:p>
            <a:pPr marL="342900" indent="-342900">
              <a:buFont typeface="Arial" pitchFamily="34" charset="0"/>
              <a:buChar char="•"/>
            </a:pP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Utilize language that recognizes varying abilities and is not ableist</a:t>
            </a:r>
          </a:p>
          <a:p>
            <a:pPr marL="342900" indent="-342900">
              <a:buFont typeface="Arial" pitchFamily="34" charset="0"/>
              <a:buChar char="•"/>
            </a:pP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Utilize language inclusive of diverse global contexts</a:t>
            </a:r>
          </a:p>
          <a:p>
            <a:pPr marL="342900" indent="-342900">
              <a:buFont typeface="Arial" pitchFamily="34" charset="0"/>
              <a:buChar char="•"/>
            </a:pPr>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Utilize this space for developmental and educational support of attendees who may be unfamiliar with inclusive language practices</a:t>
            </a:r>
          </a:p>
        </p:txBody>
      </p:sp>
    </p:spTree>
    <p:extLst>
      <p:ext uri="{BB962C8B-B14F-4D97-AF65-F5344CB8AC3E}">
        <p14:creationId xmlns:p14="http://schemas.microsoft.com/office/powerpoint/2010/main" val="2420690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31A8AE6-46CF-4344-9DC7-F0BD0D6F4B20}"/>
              </a:ext>
            </a:extLst>
          </p:cNvPr>
          <p:cNvSpPr txBox="1">
            <a:spLocks/>
          </p:cNvSpPr>
          <p:nvPr/>
        </p:nvSpPr>
        <p:spPr>
          <a:xfrm>
            <a:off x="216694" y="1156583"/>
            <a:ext cx="11758612" cy="728662"/>
          </a:xfrm>
          <a:prstGeom prst="rect">
            <a:avLst/>
          </a:prstGeom>
        </p:spPr>
        <p:txBody>
          <a:bodyPr vert="horz" anchor="t">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US" sz="4000" b="1" dirty="0">
                <a:solidFill>
                  <a:srgbClr val="9419B2"/>
                </a:solidFill>
                <a:latin typeface="Verdana" panose="020B0604030504040204" pitchFamily="34" charset="0"/>
                <a:ea typeface="Verdana" panose="020B0604030504040204" pitchFamily="34" charset="0"/>
                <a:cs typeface="Verdana" panose="020B0604030504040204" pitchFamily="34" charset="0"/>
              </a:rPr>
              <a:t>Heading 1 </a:t>
            </a:r>
            <a:r>
              <a:rPr lang="en-US" sz="2000" dirty="0">
                <a:solidFill>
                  <a:srgbClr val="9419B2"/>
                </a:solidFill>
                <a:latin typeface="Verdana" panose="020B0604030504040204" pitchFamily="34" charset="0"/>
                <a:ea typeface="Verdana" panose="020B0604030504040204" pitchFamily="34" charset="0"/>
                <a:cs typeface="Verdana" panose="020B0604030504040204" pitchFamily="34" charset="0"/>
              </a:rPr>
              <a:t>(Verdana Bold, #9419B2)</a:t>
            </a:r>
          </a:p>
        </p:txBody>
      </p:sp>
      <p:sp>
        <p:nvSpPr>
          <p:cNvPr id="9" name="Subtitle 2">
            <a:extLst>
              <a:ext uri="{FF2B5EF4-FFF2-40B4-BE49-F238E27FC236}">
                <a16:creationId xmlns:a16="http://schemas.microsoft.com/office/drawing/2014/main" id="{78F83C6C-4474-0E40-9ED0-311B9A2E428A}"/>
              </a:ext>
            </a:extLst>
          </p:cNvPr>
          <p:cNvSpPr txBox="1">
            <a:spLocks/>
          </p:cNvSpPr>
          <p:nvPr/>
        </p:nvSpPr>
        <p:spPr>
          <a:xfrm>
            <a:off x="216694" y="1885245"/>
            <a:ext cx="11758612" cy="3816172"/>
          </a:xfrm>
          <a:prstGeom prst="rect">
            <a:avLst/>
          </a:prstGeom>
        </p:spPr>
        <p:txBody>
          <a:bodyPr>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a:solidFill>
                  <a:srgbClr val="331C54"/>
                </a:solidFill>
                <a:latin typeface="Verdana" panose="020B0604030504040204" pitchFamily="34" charset="0"/>
                <a:ea typeface="Verdana" panose="020B0604030504040204" pitchFamily="34" charset="0"/>
                <a:cs typeface="Verdana" panose="020B0604030504040204" pitchFamily="34" charset="0"/>
              </a:rPr>
              <a:t>Body Content (Verdana, 20pt, #341354)</a:t>
            </a:r>
          </a:p>
          <a:p>
            <a:endParaRPr lang="en-US" dirty="0">
              <a:solidFill>
                <a:srgbClr val="331C54"/>
              </a:solidFill>
              <a:latin typeface="Verdana" panose="020B0604030504040204" pitchFamily="34" charset="0"/>
              <a:ea typeface="Verdana" panose="020B0604030504040204" pitchFamily="34" charset="0"/>
              <a:cs typeface="Verdana" panose="020B0604030504040204" pitchFamily="34" charset="0"/>
            </a:endParaRPr>
          </a:p>
          <a:p>
            <a:r>
              <a:rPr lang="en-US" b="0" dirty="0">
                <a:solidFill>
                  <a:srgbClr val="331C54"/>
                </a:solidFill>
                <a:latin typeface="Verdana" panose="020B0604030504040204" pitchFamily="34" charset="0"/>
                <a:ea typeface="Verdana" panose="020B0604030504040204" pitchFamily="34" charset="0"/>
                <a:cs typeface="Verdana" panose="020B0604030504040204" pitchFamily="34" charset="0"/>
              </a:rPr>
              <a:t>Presenters, insert your presentation here.</a:t>
            </a:r>
          </a:p>
          <a:p>
            <a:r>
              <a:rPr lang="en-US" i="1" dirty="0">
                <a:solidFill>
                  <a:srgbClr val="331C54"/>
                </a:solidFill>
                <a:latin typeface="Verdana" panose="020B0604030504040204" pitchFamily="34" charset="0"/>
                <a:ea typeface="Verdana" panose="020B0604030504040204" pitchFamily="34" charset="0"/>
                <a:cs typeface="Verdana" panose="020B0604030504040204" pitchFamily="34" charset="0"/>
              </a:rPr>
              <a:t>*all content must fit in white space only – the space at the bottom is reserved for captioning</a:t>
            </a:r>
          </a:p>
        </p:txBody>
      </p:sp>
    </p:spTree>
    <p:extLst>
      <p:ext uri="{BB962C8B-B14F-4D97-AF65-F5344CB8AC3E}">
        <p14:creationId xmlns:p14="http://schemas.microsoft.com/office/powerpoint/2010/main" val="4275949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Custom 8">
      <a:dk1>
        <a:srgbClr val="378279"/>
      </a:dk1>
      <a:lt1>
        <a:sysClr val="window" lastClr="FFFFFF"/>
      </a:lt1>
      <a:dk2>
        <a:srgbClr val="8D9023"/>
      </a:dk2>
      <a:lt2>
        <a:srgbClr val="B04254"/>
      </a:lt2>
      <a:accent1>
        <a:srgbClr val="9E9F2E"/>
      </a:accent1>
      <a:accent2>
        <a:srgbClr val="9E2D42"/>
      </a:accent2>
      <a:accent3>
        <a:srgbClr val="2C7066"/>
      </a:accent3>
      <a:accent4>
        <a:srgbClr val="65635E"/>
      </a:accent4>
      <a:accent5>
        <a:srgbClr val="8D9023"/>
      </a:accent5>
      <a:accent6>
        <a:srgbClr val="20768C"/>
      </a:accent6>
      <a:hlink>
        <a:srgbClr val="7AB6E8"/>
      </a:hlink>
      <a:folHlink>
        <a:srgbClr val="83B0D3"/>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TotalTime>
  <Words>450</Words>
  <Application>Microsoft Macintosh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Verdana</vt:lpstr>
      <vt:lpstr>Default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Bethany Tognocchi</dc:creator>
  <cp:lastModifiedBy>Bethany Tognocchi</cp:lastModifiedBy>
  <cp:revision>7</cp:revision>
  <dcterms:created xsi:type="dcterms:W3CDTF">2022-01-10T18:21:04Z</dcterms:created>
  <dcterms:modified xsi:type="dcterms:W3CDTF">2022-10-27T20:37:05Z</dcterms:modified>
</cp:coreProperties>
</file>